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1" r:id="rId4"/>
  </p:sldIdLst>
  <p:sldSz cx="18288000" cy="10287000"/>
  <p:notesSz cx="6858000" cy="9144000"/>
  <p:embeddedFontLst>
    <p:embeddedFont>
      <p:font typeface="Arial Black" panose="020B0A04020102020204" pitchFamily="34" charset="0"/>
      <p:bold r:id="rId5"/>
    </p:embeddedFont>
    <p:embeddedFont>
      <p:font typeface="Frutiger" panose="00000400000000000000" pitchFamily="2" charset="0"/>
      <p:regular r:id="rId6"/>
      <p:bold r:id="rId7"/>
    </p:embeddedFont>
    <p:embeddedFont>
      <p:font typeface="Frutiger Bold" panose="020B0800000000000000" charset="0"/>
      <p:regular r:id="rId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770F"/>
    <a:srgbClr val="4C53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>
        <p:scale>
          <a:sx n="33" d="100"/>
          <a:sy n="33" d="100"/>
        </p:scale>
        <p:origin x="2136" y="1218"/>
      </p:cViewPr>
      <p:guideLst>
        <p:guide orient="horz" pos="213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ZIG, Louisa (NHS SUSSEX INTEGRATED CARE BOARD)" userId="172579fb-ccb8-430b-848f-9e3e558277e8" providerId="ADAL" clId="{032ADA42-9A02-40A8-B506-49B224132DCB}"/>
    <pc:docChg chg="modSld">
      <pc:chgData name="KAZIG, Louisa (NHS SUSSEX INTEGRATED CARE BOARD)" userId="172579fb-ccb8-430b-848f-9e3e558277e8" providerId="ADAL" clId="{032ADA42-9A02-40A8-B506-49B224132DCB}" dt="2025-11-05T16:20:58.801" v="1" actId="2711"/>
      <pc:docMkLst>
        <pc:docMk/>
      </pc:docMkLst>
      <pc:sldChg chg="modSp mod">
        <pc:chgData name="KAZIG, Louisa (NHS SUSSEX INTEGRATED CARE BOARD)" userId="172579fb-ccb8-430b-848f-9e3e558277e8" providerId="ADAL" clId="{032ADA42-9A02-40A8-B506-49B224132DCB}" dt="2025-11-05T16:20:58.801" v="1" actId="2711"/>
        <pc:sldMkLst>
          <pc:docMk/>
          <pc:sldMk cId="0" sldId="256"/>
        </pc:sldMkLst>
        <pc:spChg chg="mod">
          <ac:chgData name="KAZIG, Louisa (NHS SUSSEX INTEGRATED CARE BOARD)" userId="172579fb-ccb8-430b-848f-9e3e558277e8" providerId="ADAL" clId="{032ADA42-9A02-40A8-B506-49B224132DCB}" dt="2025-11-05T16:20:52.774" v="0" actId="2711"/>
          <ac:spMkLst>
            <pc:docMk/>
            <pc:sldMk cId="0" sldId="256"/>
            <ac:spMk id="2" creationId="{00000000-0000-0000-0000-000000000000}"/>
          </ac:spMkLst>
        </pc:spChg>
        <pc:spChg chg="mod">
          <ac:chgData name="KAZIG, Louisa (NHS SUSSEX INTEGRATED CARE BOARD)" userId="172579fb-ccb8-430b-848f-9e3e558277e8" providerId="ADAL" clId="{032ADA42-9A02-40A8-B506-49B224132DCB}" dt="2025-11-05T16:20:52.774" v="0" actId="2711"/>
          <ac:spMkLst>
            <pc:docMk/>
            <pc:sldMk cId="0" sldId="256"/>
            <ac:spMk id="15" creationId="{00000000-0000-0000-0000-000000000000}"/>
          </ac:spMkLst>
        </pc:spChg>
        <pc:spChg chg="mod">
          <ac:chgData name="KAZIG, Louisa (NHS SUSSEX INTEGRATED CARE BOARD)" userId="172579fb-ccb8-430b-848f-9e3e558277e8" providerId="ADAL" clId="{032ADA42-9A02-40A8-B506-49B224132DCB}" dt="2025-11-05T16:20:52.774" v="0" actId="2711"/>
          <ac:spMkLst>
            <pc:docMk/>
            <pc:sldMk cId="0" sldId="256"/>
            <ac:spMk id="16" creationId="{00000000-0000-0000-0000-000000000000}"/>
          </ac:spMkLst>
        </pc:spChg>
        <pc:spChg chg="mod">
          <ac:chgData name="KAZIG, Louisa (NHS SUSSEX INTEGRATED CARE BOARD)" userId="172579fb-ccb8-430b-848f-9e3e558277e8" providerId="ADAL" clId="{032ADA42-9A02-40A8-B506-49B224132DCB}" dt="2025-11-05T16:20:52.774" v="0" actId="2711"/>
          <ac:spMkLst>
            <pc:docMk/>
            <pc:sldMk cId="0" sldId="256"/>
            <ac:spMk id="22" creationId="{0E02FA03-E308-02E5-5678-0C848F02077E}"/>
          </ac:spMkLst>
        </pc:spChg>
        <pc:spChg chg="mod">
          <ac:chgData name="KAZIG, Louisa (NHS SUSSEX INTEGRATED CARE BOARD)" userId="172579fb-ccb8-430b-848f-9e3e558277e8" providerId="ADAL" clId="{032ADA42-9A02-40A8-B506-49B224132DCB}" dt="2025-11-05T16:20:52.774" v="0" actId="2711"/>
          <ac:spMkLst>
            <pc:docMk/>
            <pc:sldMk cId="0" sldId="256"/>
            <ac:spMk id="23" creationId="{1870EF4D-2591-8A40-2E2B-012BA6936FA7}"/>
          </ac:spMkLst>
        </pc:spChg>
        <pc:spChg chg="mod">
          <ac:chgData name="KAZIG, Louisa (NHS SUSSEX INTEGRATED CARE BOARD)" userId="172579fb-ccb8-430b-848f-9e3e558277e8" providerId="ADAL" clId="{032ADA42-9A02-40A8-B506-49B224132DCB}" dt="2025-11-05T16:20:58.801" v="1" actId="2711"/>
          <ac:spMkLst>
            <pc:docMk/>
            <pc:sldMk cId="0" sldId="256"/>
            <ac:spMk id="24" creationId="{054936B8-CFB6-E368-8C19-1ADEF52E7A3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85000"/>
            </a:blip>
            <a:stretch>
              <a:fillRect t="-9296" b="-9296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5" name="TextBox 15"/>
          <p:cNvSpPr txBox="1"/>
          <p:nvPr/>
        </p:nvSpPr>
        <p:spPr>
          <a:xfrm>
            <a:off x="914382" y="4788534"/>
            <a:ext cx="16687818" cy="221599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spcBef>
                <a:spcPts val="600"/>
              </a:spcBef>
              <a:spcAft>
                <a:spcPts val="600"/>
              </a:spcAft>
            </a:pPr>
            <a:r>
              <a:rPr lang="en-US" sz="7200" b="1" u="none" strike="noStrike" spc="12" dirty="0">
                <a:solidFill>
                  <a:srgbClr val="FAE100"/>
                </a:solidFill>
                <a:ea typeface="Frutiger Bold"/>
                <a:cs typeface="Arial" panose="020B0604020202020204" pitchFamily="34" charset="0"/>
                <a:sym typeface="Frutiger Bold"/>
              </a:rPr>
              <a:t>Help us keep services running safely during industrial action.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914381" y="7505700"/>
            <a:ext cx="15697218" cy="79508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6191"/>
              </a:lnSpc>
            </a:pPr>
            <a:r>
              <a:rPr lang="en-US" sz="6000" spc="9" dirty="0">
                <a:solidFill>
                  <a:srgbClr val="FFFFFF"/>
                </a:solidFill>
                <a:ea typeface="Frutiger"/>
                <a:cs typeface="Arial" panose="020B0604020202020204" pitchFamily="34" charset="0"/>
                <a:sym typeface="Frutiger"/>
              </a:rPr>
              <a:t>Choose the right service for your needs.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2C3C8D1-2F52-18F3-5747-CCA4EC3CCC85}"/>
              </a:ext>
            </a:extLst>
          </p:cNvPr>
          <p:cNvGrpSpPr/>
          <p:nvPr/>
        </p:nvGrpSpPr>
        <p:grpSpPr>
          <a:xfrm>
            <a:off x="0" y="1011616"/>
            <a:ext cx="6477000" cy="1220946"/>
            <a:chOff x="1195495" y="990600"/>
            <a:chExt cx="7954855" cy="167640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E02FA03-E308-02E5-5678-0C848F02077E}"/>
                </a:ext>
              </a:extLst>
            </p:cNvPr>
            <p:cNvSpPr/>
            <p:nvPr/>
          </p:nvSpPr>
          <p:spPr>
            <a:xfrm>
              <a:off x="1195495" y="990600"/>
              <a:ext cx="6629400" cy="1676400"/>
            </a:xfrm>
            <a:prstGeom prst="rect">
              <a:avLst/>
            </a:prstGeom>
            <a:solidFill>
              <a:srgbClr val="FAE1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Flowchart: Delay 22">
              <a:extLst>
                <a:ext uri="{FF2B5EF4-FFF2-40B4-BE49-F238E27FC236}">
                  <a16:creationId xmlns:a16="http://schemas.microsoft.com/office/drawing/2014/main" id="{1870EF4D-2591-8A40-2E2B-012BA6936FA7}"/>
                </a:ext>
              </a:extLst>
            </p:cNvPr>
            <p:cNvSpPr/>
            <p:nvPr/>
          </p:nvSpPr>
          <p:spPr>
            <a:xfrm>
              <a:off x="7766050" y="990600"/>
              <a:ext cx="1384300" cy="1676400"/>
            </a:xfrm>
            <a:prstGeom prst="flowChartDelay">
              <a:avLst/>
            </a:prstGeom>
            <a:solidFill>
              <a:srgbClr val="FAE1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4" name="TextBox 14">
            <a:extLst>
              <a:ext uri="{FF2B5EF4-FFF2-40B4-BE49-F238E27FC236}">
                <a16:creationId xmlns:a16="http://schemas.microsoft.com/office/drawing/2014/main" id="{054936B8-CFB6-E368-8C19-1ADEF52E7A32}"/>
              </a:ext>
            </a:extLst>
          </p:cNvPr>
          <p:cNvSpPr txBox="1"/>
          <p:nvPr/>
        </p:nvSpPr>
        <p:spPr>
          <a:xfrm>
            <a:off x="914381" y="1065961"/>
            <a:ext cx="8127563" cy="116660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9622"/>
              </a:lnSpc>
            </a:pPr>
            <a:r>
              <a:rPr lang="en-US" sz="7200" b="1" spc="17" dirty="0">
                <a:solidFill>
                  <a:srgbClr val="000000"/>
                </a:solidFill>
                <a:latin typeface="+mj-lt"/>
                <a:ea typeface="Frutiger Ultra-Bold"/>
                <a:cs typeface="Arial" panose="020B0604020202020204" pitchFamily="34" charset="0"/>
                <a:sym typeface="Frutiger Ultra-Bold"/>
              </a:rPr>
              <a:t>14-19 Nov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B01CAC0E-47E8-0578-A4C9-EB27D7A4D4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44" r="29478" b="2391"/>
          <a:stretch>
            <a:fillRect/>
          </a:stretch>
        </p:blipFill>
        <p:spPr>
          <a:xfrm>
            <a:off x="0" y="9284438"/>
            <a:ext cx="18288000" cy="104066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50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3"/>
          <p:cNvSpPr txBox="1"/>
          <p:nvPr/>
        </p:nvSpPr>
        <p:spPr>
          <a:xfrm>
            <a:off x="1384300" y="4040293"/>
            <a:ext cx="14312900" cy="221599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spcBef>
                <a:spcPct val="0"/>
              </a:spcBef>
              <a:spcAft>
                <a:spcPts val="600"/>
              </a:spcAft>
            </a:pPr>
            <a:r>
              <a:rPr lang="en-US" sz="7200" b="1" spc="11" dirty="0">
                <a:solidFill>
                  <a:srgbClr val="FAE100"/>
                </a:solidFill>
                <a:ea typeface="Frutiger Bold"/>
                <a:cs typeface="Frutiger Bold"/>
                <a:sym typeface="Frutiger Bold"/>
              </a:rPr>
              <a:t>O</a:t>
            </a:r>
            <a:r>
              <a:rPr lang="en-US" sz="7200" b="1" u="none" strike="noStrike" spc="11" dirty="0">
                <a:solidFill>
                  <a:srgbClr val="FAE100"/>
                </a:solidFill>
                <a:ea typeface="Frutiger Bold"/>
                <a:cs typeface="Frutiger Bold"/>
                <a:sym typeface="Frutiger Bold"/>
              </a:rPr>
              <a:t>ur Emergency Departments are very busy at the moment.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384300" y="6674823"/>
            <a:ext cx="14312900" cy="147732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n-US" sz="4800" spc="7" dirty="0">
                <a:solidFill>
                  <a:srgbClr val="FCFEFF"/>
                </a:solidFill>
                <a:ea typeface="Frutiger"/>
                <a:cs typeface="Frutiger"/>
                <a:sym typeface="Frutiger"/>
              </a:rPr>
              <a:t>If you need medical help that is not an emergency or life-threatening, please use alternative services.</a:t>
            </a:r>
          </a:p>
        </p:txBody>
      </p:sp>
      <p:sp>
        <p:nvSpPr>
          <p:cNvPr id="15" name="Freeform 15"/>
          <p:cNvSpPr/>
          <p:nvPr/>
        </p:nvSpPr>
        <p:spPr>
          <a:xfrm>
            <a:off x="1384378" y="952499"/>
            <a:ext cx="3187621" cy="2777215"/>
          </a:xfrm>
          <a:custGeom>
            <a:avLst/>
            <a:gdLst/>
            <a:ahLst/>
            <a:cxnLst/>
            <a:rect l="l" t="t" r="r" b="b"/>
            <a:pathLst>
              <a:path w="2307962" h="2010812">
                <a:moveTo>
                  <a:pt x="0" y="0"/>
                </a:moveTo>
                <a:lnTo>
                  <a:pt x="2307962" y="0"/>
                </a:lnTo>
                <a:lnTo>
                  <a:pt x="2307962" y="2010813"/>
                </a:lnTo>
                <a:lnTo>
                  <a:pt x="0" y="201081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1050CB4-D93C-F7DE-1823-A0142FBE3C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91" r="19891"/>
          <a:stretch/>
        </p:blipFill>
        <p:spPr>
          <a:xfrm>
            <a:off x="0" y="9284438"/>
            <a:ext cx="18288000" cy="104066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770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DAA5D8D-A464-3BF2-E33E-9BEE0049D6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3">
            <a:extLst>
              <a:ext uri="{FF2B5EF4-FFF2-40B4-BE49-F238E27FC236}">
                <a16:creationId xmlns:a16="http://schemas.microsoft.com/office/drawing/2014/main" id="{C46319FF-6A7B-0BE4-B097-894274D57332}"/>
              </a:ext>
            </a:extLst>
          </p:cNvPr>
          <p:cNvSpPr txBox="1"/>
          <p:nvPr/>
        </p:nvSpPr>
        <p:spPr>
          <a:xfrm>
            <a:off x="1384300" y="4040293"/>
            <a:ext cx="14312900" cy="221599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spcBef>
                <a:spcPct val="0"/>
              </a:spcBef>
              <a:spcAft>
                <a:spcPts val="600"/>
              </a:spcAft>
            </a:pPr>
            <a:r>
              <a:rPr lang="en-US" sz="7200" b="1" spc="11" dirty="0">
                <a:ea typeface="Frutiger Bold"/>
                <a:cs typeface="Frutiger Bold"/>
                <a:sym typeface="Frutiger Bold"/>
              </a:rPr>
              <a:t>O</a:t>
            </a:r>
            <a:r>
              <a:rPr lang="en-US" sz="7200" b="1" u="none" strike="noStrike" spc="11" dirty="0">
                <a:ea typeface="Frutiger Bold"/>
                <a:cs typeface="Frutiger Bold"/>
                <a:sym typeface="Frutiger Bold"/>
              </a:rPr>
              <a:t>ur Emergency Departments are very busy at the moment.</a:t>
            </a:r>
          </a:p>
        </p:txBody>
      </p:sp>
      <p:sp>
        <p:nvSpPr>
          <p:cNvPr id="14" name="TextBox 14">
            <a:extLst>
              <a:ext uri="{FF2B5EF4-FFF2-40B4-BE49-F238E27FC236}">
                <a16:creationId xmlns:a16="http://schemas.microsoft.com/office/drawing/2014/main" id="{EF4F8081-0C52-211C-E56B-F3D4F063607F}"/>
              </a:ext>
            </a:extLst>
          </p:cNvPr>
          <p:cNvSpPr txBox="1"/>
          <p:nvPr/>
        </p:nvSpPr>
        <p:spPr>
          <a:xfrm>
            <a:off x="1384300" y="6674823"/>
            <a:ext cx="14312900" cy="147732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n-US" sz="4800" spc="7" dirty="0">
                <a:ea typeface="Frutiger"/>
                <a:cs typeface="Frutiger"/>
                <a:sym typeface="Frutiger"/>
              </a:rPr>
              <a:t>If you need medical help that is not an emergency or life-threatening, please use alternative services.</a:t>
            </a:r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AB78FBBC-6E6B-FCBB-9F56-30A68D1FC25E}"/>
              </a:ext>
            </a:extLst>
          </p:cNvPr>
          <p:cNvSpPr/>
          <p:nvPr/>
        </p:nvSpPr>
        <p:spPr>
          <a:xfrm>
            <a:off x="1384378" y="952499"/>
            <a:ext cx="3187621" cy="2777215"/>
          </a:xfrm>
          <a:custGeom>
            <a:avLst/>
            <a:gdLst/>
            <a:ahLst/>
            <a:cxnLst/>
            <a:rect l="l" t="t" r="r" b="b"/>
            <a:pathLst>
              <a:path w="2307962" h="2010812">
                <a:moveTo>
                  <a:pt x="0" y="0"/>
                </a:moveTo>
                <a:lnTo>
                  <a:pt x="2307962" y="0"/>
                </a:lnTo>
                <a:lnTo>
                  <a:pt x="2307962" y="2010813"/>
                </a:lnTo>
                <a:lnTo>
                  <a:pt x="0" y="201081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35AB130E-55BE-9B0B-A2A1-C1E7B4D2A1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91" r="19891"/>
          <a:stretch/>
        </p:blipFill>
        <p:spPr>
          <a:xfrm>
            <a:off x="0" y="9284438"/>
            <a:ext cx="18288000" cy="1040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2151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25563"/>
      </a:dk2>
      <a:lt2>
        <a:srgbClr val="E8EDEE"/>
      </a:lt2>
      <a:accent1>
        <a:srgbClr val="0072CE"/>
      </a:accent1>
      <a:accent2>
        <a:srgbClr val="003087"/>
      </a:accent2>
      <a:accent3>
        <a:srgbClr val="41B6E6"/>
      </a:accent3>
      <a:accent4>
        <a:srgbClr val="00A499"/>
      </a:accent4>
      <a:accent5>
        <a:srgbClr val="009639"/>
      </a:accent5>
      <a:accent6>
        <a:srgbClr val="006747"/>
      </a:accent6>
      <a:hlink>
        <a:srgbClr val="0072CE"/>
      </a:hlink>
      <a:folHlink>
        <a:srgbClr val="FFFFFF"/>
      </a:folHlink>
    </a:clrScheme>
    <a:fontScheme name="Custom 1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Metadata/LabelInfo.xml><?xml version="1.0" encoding="utf-8"?>
<clbl:labelList xmlns:clbl="http://schemas.microsoft.com/office/2020/mipLabelMetadata">
  <clbl:label id="{37c354b2-85b0-47f5-b222-07b48d774ee3}" enabled="0" method="" siteId="{37c354b2-85b0-47f5-b222-07b48d774ee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76</Words>
  <Application>Microsoft Office PowerPoint</Application>
  <PresentationFormat>Custom</PresentationFormat>
  <Paragraphs>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Frutiger Bold</vt:lpstr>
      <vt:lpstr>Arial Black</vt:lpstr>
      <vt:lpstr>Frutiger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Strike/ Surge 2025</dc:title>
  <cp:lastModifiedBy>KAZIG, Louisa (NHS SUSSEX INTEGRATED CARE BOARD)</cp:lastModifiedBy>
  <cp:revision>2</cp:revision>
  <dcterms:created xsi:type="dcterms:W3CDTF">2006-08-16T00:00:00Z</dcterms:created>
  <dcterms:modified xsi:type="dcterms:W3CDTF">2025-11-05T16:21:00Z</dcterms:modified>
  <dc:identifier>DAFVYtiyVY4</dc:identifier>
</cp:coreProperties>
</file>